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</p:sldMasterIdLst>
  <p:notesMasterIdLst>
    <p:notesMasterId r:id="rId32"/>
  </p:notesMasterIdLst>
  <p:sldIdLst>
    <p:sldId id="256" r:id="rId8"/>
    <p:sldId id="259" r:id="rId9"/>
    <p:sldId id="260" r:id="rId10"/>
    <p:sldId id="261" r:id="rId11"/>
    <p:sldId id="263" r:id="rId12"/>
    <p:sldId id="262" r:id="rId13"/>
    <p:sldId id="264" r:id="rId14"/>
    <p:sldId id="257" r:id="rId15"/>
    <p:sldId id="258" r:id="rId16"/>
    <p:sldId id="267" r:id="rId17"/>
    <p:sldId id="269" r:id="rId18"/>
    <p:sldId id="271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FF"/>
    <a:srgbClr val="CC0000"/>
    <a:srgbClr val="CCFFFF"/>
    <a:srgbClr val="FFFF00"/>
    <a:srgbClr val="FF66CC"/>
    <a:srgbClr val="006600"/>
    <a:srgbClr val="66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728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ED49979-5708-4FDD-9D22-BBCFDCB4D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075DD-1AAC-41CD-8933-D8C8D914F32A}" type="slidenum">
              <a:rPr lang="en-US"/>
              <a:pPr/>
              <a:t>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7309A-ECE5-4CA0-95B2-FE8ACDB8B7B3}" type="slidenum">
              <a:rPr lang="en-US"/>
              <a:pPr/>
              <a:t>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27AF4-C5B2-4EE9-9740-9DC1A9E230FF}" type="slidenum">
              <a:rPr lang="en-US"/>
              <a:pPr/>
              <a:t>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B003B-5F84-4DBC-B7AC-347C6EB48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F67F9-5E0A-42C8-8B37-03808CA62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6FD92-9C9C-4DDC-B256-31EA29422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89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073316-202A-47E2-8D87-647D557E3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AA3DB-C663-45DD-9F65-AFB59D184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390D4-C117-4B60-BE98-54F0911AD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D415C-EAFC-41F8-B47F-7C353D3EF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2F899-5B4D-4D5D-895F-F1BAC5303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C853D-8282-4D59-B58D-03690EFD8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90A86-0A85-4ABB-A0A1-C03DC0CB7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136DE-F5B0-4181-94E8-3EB382B98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F6116-22A7-4F59-BBF9-34EB36A46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A1EDF-ED67-479E-96FA-10BCDC1F0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CBB04-B15A-4325-93A7-BA90E6684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BF577-44B4-435F-9938-8D9116CC9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sp>
        <p:nvSpPr>
          <p:cNvPr id="4416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16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97EBBD-6C0E-4267-93AA-2BBBA638E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7C1E2-1BAF-458C-92F8-888E6C088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3E98-E15D-4BD7-B890-5059B5A7F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17B3-BE12-4ED8-85B4-BF368A7CE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2F4D8-DACA-43A2-BD4C-FCE38189A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F5141-0CEC-4F16-AFB6-CAAFC6556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3C56-F31C-40E4-B5F7-6BC978BFB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903EB-5958-4AB6-8786-BFB686BC2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13BC3-286D-4268-8EB7-BBCBA8EF9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4F818-229E-46B5-A5CA-76A53A437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19542-E581-407F-8190-86D94CBE0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DBCC-76FA-48C0-B4F3-DEA0EBDF7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814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E0658-F424-4F5D-8E99-AC917CFFF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EBE47-F336-4070-9A6F-B5A317168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50AE0-55FD-4DF0-939E-19B596167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0C271-7E43-4634-BF0A-911BF49E8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C0A5A-2D42-44E1-8936-C77AF3E28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9933-1F76-4E06-906B-9C5A3CCF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09A2B-D6A1-49B3-8827-C16E0E848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A7CD-F7DE-4E7D-8BBD-A4A3C18F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D554D-9B31-4B39-B305-DD81C2AD3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6D241-61B5-40E6-81A0-F33042702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C0B9B-433F-4D68-928D-26B20BC9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0BD9A-BABA-4FDE-98BF-ED4D15533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AFCAC0-510C-4ADF-843E-7A565462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CD42-7AC7-479F-8EB7-5EA3423E0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41351-3774-4BBA-9BB0-59E7AE7BC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58B92-5D9D-43BC-BC6E-85A71EE5A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369D9-423F-4526-828F-537EB9185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71670-B020-423D-8D44-959D30CE1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9DB8-3525-4395-866D-36B85BC20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C5AC9-E15F-4829-8ECE-A05C1045A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6A7B1-77EF-44DA-A4F4-569025EE9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A12AD-FD72-46EF-BD52-3E5962015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7CEAC-0EC8-41EC-B4A7-C982D404C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96194-4A6E-4D1E-9C79-8D4CB5BE5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6453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3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93134C-CA59-41EB-8982-6D5EBB073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DB5A0-B255-4E50-889E-EBBA29AF5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204E2-EE1C-421A-BD68-877416DF1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FDBDC-3F96-4A79-98B9-62FD5D2F5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78A8-E113-4087-9781-9AE34BF3D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B2B-9595-4CBC-8E52-412D231B2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FEBC-6458-43A0-ACA9-58549AE6C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5DB4-CA87-4DF1-8C18-6ACD31F0F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FDAA-50C8-4A24-ACF6-C1F7DF093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74F8-C614-4F6E-9A8C-7B93035BB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2FB14-35CA-41F1-B3A4-E57F940C8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8B7B1-9AC8-43D2-8729-5ACC455D5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6967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6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E71943-2C9E-4C07-9CEC-61B3D96C9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2E4E4-11D1-4D55-B24C-2F246074A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86A9-57B2-47A7-851A-A30F0FCA0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3FE75-D23F-45AA-AF48-CB7B6C50F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9A4F7-897D-4B8F-AC9F-FBCAD800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7464F-5CA0-4659-BB5F-137E46028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2CAC4-C046-4B1F-946D-32A1A5962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0301F-F37D-44FF-A50B-CFF3E961C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2BF7-4615-4632-90BD-9DB3025DE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56165-707A-4AF8-BA7C-D44A92505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46F33-0F30-4C87-A799-EFEEB75BC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9E198-3582-4846-B3C3-DDB224AE5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18F4-4D0D-44B1-A017-D91A5AD2B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92B0F-B5E4-4F40-8394-0E6A5D56C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77E5459-72C3-48DA-89F5-BB05ED8DF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79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9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6C47F5-5486-45A1-BB5D-D3BE24CD0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79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3012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01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3015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016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308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301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01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308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08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302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4302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308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0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302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2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0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302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3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1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303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3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1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303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3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1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303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3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1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304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4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1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30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1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304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4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1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305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5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1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305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5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1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305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5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1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305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6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2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306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6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2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306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6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2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306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6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2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307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7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2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307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7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2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307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7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2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308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8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2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308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8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2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308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8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sp>
              <p:nvSpPr>
                <p:cNvPr id="4308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4308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  <p:grpSp>
              <p:nvGrpSpPr>
                <p:cNvPr id="313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309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9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3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309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9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3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309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09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3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310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10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3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310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10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3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310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10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3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310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11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3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311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11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3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311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11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4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311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11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314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312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4312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</p:grpSp>
          <p:sp>
            <p:nvSpPr>
              <p:cNvPr id="4312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2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2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2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2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2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2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3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3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3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3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3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3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3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3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3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3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4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4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4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4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314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sp>
        <p:nvSpPr>
          <p:cNvPr id="307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14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4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4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D304C228-6E9A-489E-9442-B4518D063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710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0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0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1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1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1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1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1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1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1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1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1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1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2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12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712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2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fld id="{725338AC-6ADC-45CB-B363-68202331E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C7CDFB67-B69D-4601-BFEA-AB0BF2013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042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42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042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42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42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43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43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43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43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43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43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043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3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4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sp>
            <p:nvSpPr>
              <p:cNvPr id="6044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044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044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044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4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4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4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4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5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5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5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045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45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045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046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6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6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6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6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6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6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6046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</p:grpSp>
        <p:sp>
          <p:nvSpPr>
            <p:cNvPr id="6046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34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49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49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49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49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49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4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4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49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50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50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50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5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50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5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50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5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50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50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51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5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635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51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51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51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EB6D493-6789-404E-A48D-839E24AFB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351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861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1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1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1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1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1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1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1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1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2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2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2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2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2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2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2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2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2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3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3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3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3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3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3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3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3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3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3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4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4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4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4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64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6864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86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4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4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4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D5098AF-BD21-4B39-84D6-FA27760C0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2512947678_2426410950"/>
          <p:cNvPicPr>
            <a:picLocks noChangeAspect="1" noChangeArrowheads="1"/>
          </p:cNvPicPr>
          <p:nvPr/>
        </p:nvPicPr>
        <p:blipFill>
          <a:blip r:embed="rId3">
            <a:lum bright="2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4800" smtClean="0">
                <a:solidFill>
                  <a:srgbClr val="FF0000"/>
                </a:solidFill>
              </a:rPr>
              <a:t>RESOURCES ACCOUNTING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304800" y="3886200"/>
            <a:ext cx="8610600" cy="2057400"/>
          </a:xfrm>
        </p:spPr>
        <p:txBody>
          <a:bodyPr/>
          <a:lstStyle/>
          <a:p>
            <a:r>
              <a:rPr lang="id-ID" dirty="0" smtClean="0">
                <a:solidFill>
                  <a:srgbClr val="0000FF"/>
                </a:solidFill>
              </a:rPr>
              <a:t>VALUASI EKONOMI SUMBERDAYA ALAM DAN LINGKUNGAN</a:t>
            </a:r>
          </a:p>
          <a:p>
            <a:r>
              <a:rPr lang="id-ID" dirty="0" smtClean="0">
                <a:solidFill>
                  <a:srgbClr val="0000FF"/>
                </a:solidFill>
              </a:rPr>
              <a:t>2011/2012</a:t>
            </a:r>
            <a:endParaRPr lang="id-ID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qxpv9t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00FF"/>
                </a:solidFill>
              </a:rPr>
              <a:t>Metode</a:t>
            </a:r>
            <a:r>
              <a:rPr lang="en-US" dirty="0" smtClean="0">
                <a:solidFill>
                  <a:srgbClr val="0000FF"/>
                </a:solidFill>
              </a:rPr>
              <a:t> Resource Accounting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Secara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umum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dua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metode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dasar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digunakan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dlm</a:t>
            </a:r>
            <a:r>
              <a:rPr lang="en-US" dirty="0" smtClean="0">
                <a:solidFill>
                  <a:srgbClr val="FF0000"/>
                </a:solidFill>
              </a:rPr>
              <a:t> RA </a:t>
            </a:r>
            <a:r>
              <a:rPr lang="en-US" dirty="0" err="1" smtClean="0">
                <a:solidFill>
                  <a:srgbClr val="FF0000"/>
                </a:solidFill>
              </a:rPr>
              <a:t>yakni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685800" y="3505200"/>
            <a:ext cx="7848600" cy="26273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63500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8038" indent="-808038">
              <a:spcBef>
                <a:spcPct val="50000"/>
              </a:spcBef>
              <a:buFontTx/>
              <a:buAutoNum type="arabicPeriod"/>
            </a:pPr>
            <a:r>
              <a:rPr lang="en-US" sz="3600" dirty="0" err="1">
                <a:solidFill>
                  <a:srgbClr val="FFFF00"/>
                </a:solidFill>
              </a:rPr>
              <a:t>Metode</a:t>
            </a:r>
            <a:r>
              <a:rPr lang="en-US" sz="3600" dirty="0">
                <a:solidFill>
                  <a:srgbClr val="FFFF00"/>
                </a:solidFill>
              </a:rPr>
              <a:t> Net Price </a:t>
            </a:r>
            <a:r>
              <a:rPr lang="en-US" sz="3600" dirty="0" err="1">
                <a:solidFill>
                  <a:srgbClr val="FFFF00"/>
                </a:solidFill>
              </a:rPr>
              <a:t>atau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dikenal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Metode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Repetto</a:t>
            </a:r>
            <a:endParaRPr lang="en-US" sz="3600" dirty="0">
              <a:solidFill>
                <a:srgbClr val="FFFF00"/>
              </a:solidFill>
            </a:endParaRPr>
          </a:p>
          <a:p>
            <a:pPr marL="808038" indent="-808038">
              <a:spcBef>
                <a:spcPct val="50000"/>
              </a:spcBef>
              <a:buFontTx/>
              <a:buAutoNum type="arabicPeriod"/>
            </a:pPr>
            <a:r>
              <a:rPr lang="en-US" sz="3600" dirty="0" err="1">
                <a:solidFill>
                  <a:srgbClr val="FFFF00"/>
                </a:solidFill>
              </a:rPr>
              <a:t>Metode</a:t>
            </a:r>
            <a:r>
              <a:rPr lang="en-US" sz="3600" dirty="0">
                <a:solidFill>
                  <a:srgbClr val="FFFF00"/>
                </a:solidFill>
              </a:rPr>
              <a:t> User-Cost </a:t>
            </a:r>
            <a:r>
              <a:rPr lang="en-US" sz="3600" dirty="0" err="1">
                <a:solidFill>
                  <a:srgbClr val="FFFF00"/>
                </a:solidFill>
              </a:rPr>
              <a:t>atau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dikenal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dengan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Metode</a:t>
            </a:r>
            <a:r>
              <a:rPr lang="en-US" sz="3600" dirty="0">
                <a:solidFill>
                  <a:srgbClr val="FFFF00"/>
                </a:solidFill>
              </a:rPr>
              <a:t> El-</a:t>
            </a:r>
            <a:r>
              <a:rPr lang="en-US" sz="3600" dirty="0" err="1">
                <a:solidFill>
                  <a:srgbClr val="FFFF00"/>
                </a:solidFill>
              </a:rPr>
              <a:t>Serafy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Corniche - Air Mancur by tentangqatar"/>
          <p:cNvPicPr>
            <a:picLocks noChangeAspect="1" noChangeArrowheads="1"/>
          </p:cNvPicPr>
          <p:nvPr/>
        </p:nvPicPr>
        <p:blipFill>
          <a:blip r:embed="rId2">
            <a:lum bright="3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0000"/>
                </a:solidFill>
              </a:rPr>
              <a:t>Metode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Repetto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003300"/>
                </a:solidFill>
              </a:rPr>
              <a:t>merupakan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  <a:r>
              <a:rPr lang="en-US" dirty="0" err="1" smtClean="0">
                <a:solidFill>
                  <a:srgbClr val="003300"/>
                </a:solidFill>
              </a:rPr>
              <a:t>metode</a:t>
            </a:r>
            <a:r>
              <a:rPr lang="en-US" dirty="0" smtClean="0">
                <a:solidFill>
                  <a:srgbClr val="003300"/>
                </a:solidFill>
              </a:rPr>
              <a:t> yang </a:t>
            </a:r>
            <a:r>
              <a:rPr lang="en-US" dirty="0" err="1" smtClean="0">
                <a:solidFill>
                  <a:srgbClr val="003300"/>
                </a:solidFill>
              </a:rPr>
              <a:t>sederhana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  <a:r>
              <a:rPr lang="en-US" dirty="0" err="1" smtClean="0">
                <a:solidFill>
                  <a:srgbClr val="003300"/>
                </a:solidFill>
              </a:rPr>
              <a:t>dimana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  <a:r>
              <a:rPr lang="en-US" dirty="0" err="1" smtClean="0">
                <a:solidFill>
                  <a:srgbClr val="003300"/>
                </a:solidFill>
              </a:rPr>
              <a:t>aspek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  <a:r>
              <a:rPr lang="en-US" dirty="0" err="1" smtClean="0">
                <a:solidFill>
                  <a:srgbClr val="003300"/>
                </a:solidFill>
              </a:rPr>
              <a:t>deplesi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  <a:r>
              <a:rPr lang="en-US" dirty="0" err="1" smtClean="0">
                <a:solidFill>
                  <a:srgbClr val="003300"/>
                </a:solidFill>
              </a:rPr>
              <a:t>dimasukkan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  <a:r>
              <a:rPr lang="en-US" dirty="0" err="1" smtClean="0">
                <a:solidFill>
                  <a:srgbClr val="003300"/>
                </a:solidFill>
              </a:rPr>
              <a:t>secara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  <a:r>
              <a:rPr lang="en-US" dirty="0" err="1" smtClean="0">
                <a:solidFill>
                  <a:srgbClr val="003300"/>
                </a:solidFill>
              </a:rPr>
              <a:t>langsung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  <a:r>
              <a:rPr lang="en-US" dirty="0" err="1" smtClean="0">
                <a:solidFill>
                  <a:srgbClr val="003300"/>
                </a:solidFill>
              </a:rPr>
              <a:t>kedalam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  <a:r>
              <a:rPr lang="en-US" dirty="0" err="1" smtClean="0">
                <a:solidFill>
                  <a:srgbClr val="003300"/>
                </a:solidFill>
              </a:rPr>
              <a:t>perhitungan</a:t>
            </a:r>
            <a:r>
              <a:rPr lang="en-US" dirty="0" smtClean="0">
                <a:solidFill>
                  <a:srgbClr val="003300"/>
                </a:solidFill>
              </a:rPr>
              <a:t> Net Price </a:t>
            </a:r>
            <a:r>
              <a:rPr lang="en-US" dirty="0" err="1" smtClean="0">
                <a:solidFill>
                  <a:srgbClr val="003300"/>
                </a:solidFill>
              </a:rPr>
              <a:t>dengan</a:t>
            </a:r>
            <a:r>
              <a:rPr lang="en-US" dirty="0" smtClean="0">
                <a:solidFill>
                  <a:srgbClr val="003300"/>
                </a:solidFill>
              </a:rPr>
              <a:t> formula :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057400" y="27432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590800" y="2667000"/>
            <a:ext cx="3810000" cy="752475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Stencil" pitchFamily="82" charset="0"/>
              </a:rPr>
              <a:t>(P - AC) (R - D)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990600" y="3505200"/>
            <a:ext cx="75438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</a:rPr>
              <a:t>Dimana</a:t>
            </a:r>
            <a:r>
              <a:rPr lang="en-US" sz="2800" dirty="0">
                <a:solidFill>
                  <a:srgbClr val="0000CC"/>
                </a:solidFill>
              </a:rPr>
              <a:t> : 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</a:rPr>
              <a:t>P	= </a:t>
            </a:r>
            <a:r>
              <a:rPr lang="en-US" sz="2800" dirty="0" err="1">
                <a:solidFill>
                  <a:srgbClr val="0000CC"/>
                </a:solidFill>
              </a:rPr>
              <a:t>Harga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Sumberdaya</a:t>
            </a:r>
            <a:endParaRPr lang="en-US" sz="2800" dirty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</a:rPr>
              <a:t>AC	= </a:t>
            </a:r>
            <a:r>
              <a:rPr lang="en-US" sz="2800" dirty="0" err="1">
                <a:solidFill>
                  <a:srgbClr val="0000CC"/>
                </a:solidFill>
              </a:rPr>
              <a:t>Biaya</a:t>
            </a:r>
            <a:r>
              <a:rPr lang="en-US" sz="2800" dirty="0">
                <a:solidFill>
                  <a:srgbClr val="0000CC"/>
                </a:solidFill>
              </a:rPr>
              <a:t> Rata-rata </a:t>
            </a:r>
            <a:r>
              <a:rPr lang="en-US" sz="2800" dirty="0" err="1">
                <a:solidFill>
                  <a:srgbClr val="0000CC"/>
                </a:solidFill>
              </a:rPr>
              <a:t>ekstraksi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sumberdaya</a:t>
            </a:r>
            <a:endParaRPr lang="en-US" sz="2800" dirty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</a:rPr>
              <a:t>R	= </a:t>
            </a:r>
            <a:r>
              <a:rPr lang="en-US" sz="2800" dirty="0" err="1">
                <a:solidFill>
                  <a:srgbClr val="0000CC"/>
                </a:solidFill>
              </a:rPr>
              <a:t>Deplesi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sumberdaya</a:t>
            </a:r>
            <a:endParaRPr lang="en-US" sz="2800" dirty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</a:rPr>
              <a:t>D	= </a:t>
            </a:r>
            <a:r>
              <a:rPr lang="en-US" sz="2800" dirty="0" err="1">
                <a:solidFill>
                  <a:srgbClr val="0000CC"/>
                </a:solidFill>
              </a:rPr>
              <a:t>Penemuan</a:t>
            </a:r>
            <a:r>
              <a:rPr lang="en-US" sz="2800" dirty="0">
                <a:solidFill>
                  <a:srgbClr val="0000CC"/>
                </a:solidFill>
              </a:rPr>
              <a:t> (Resource Discoveries)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4v7kz9i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0000"/>
                </a:solidFill>
                <a:effectLst/>
              </a:rPr>
              <a:t>Neumeyer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mengajukan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kritikan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id-ID" sz="2800" dirty="0" smtClean="0">
                <a:solidFill>
                  <a:srgbClr val="0000CC"/>
                </a:solidFill>
                <a:effectLst/>
              </a:rPr>
              <a:t>bahwa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Metode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Repetto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kurang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memiliki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nuansa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intuitif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krn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tdk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ada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alasan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yg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dpt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diterima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utk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membangun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asumsi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bhw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biaya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eksplorasi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merupakan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fungsi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dari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stok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total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sumberdaya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.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0000CC"/>
                </a:solidFill>
                <a:effectLst/>
              </a:rPr>
              <a:t>Asumsi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ini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menjadi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asumsi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dasar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Metode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Repetto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sementara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Neumeyer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melihat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bahwa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biaya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eksplorasi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akan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sangat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tergantung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dr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penemuan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masa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</a:rPr>
              <a:t>lalu</a:t>
            </a:r>
            <a:r>
              <a:rPr lang="en-US" sz="2800" dirty="0" smtClean="0">
                <a:solidFill>
                  <a:srgbClr val="0000CC"/>
                </a:solidFill>
                <a:effectLst/>
              </a:rPr>
              <a:t> (last discoveries).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557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KELEMAHAN METODE REPETTO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958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0000FF"/>
                </a:solidFill>
                <a:effectLst/>
              </a:rPr>
              <a:t>Pionir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kearah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upaya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mengakomodasi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aspek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dinamik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dr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RA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adalah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perhitungan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yg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dikenalkan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Hartwick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(1990)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yg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didasarkan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pd Model Solow (1986)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dan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Model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Weitzmen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(1976)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yg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kemudian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dikenal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Solow-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Weitzmen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Hartwick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atau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disingkat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Solow-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Hartwick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Model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00FF"/>
                </a:solidFill>
                <a:effectLst/>
              </a:rPr>
              <a:t>Model Solow-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Hartwick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didasarkan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pd problem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maksimisasi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konsumsi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dengan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kendala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dinamika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sumberdaya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dan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biaya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ekstraksi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sumberdaya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557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MODEL SOLOW HARTWICK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5344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Model Solow-</a:t>
            </a:r>
            <a:r>
              <a:rPr lang="en-US" dirty="0" err="1" smtClean="0">
                <a:solidFill>
                  <a:srgbClr val="FF0000"/>
                </a:solidFill>
              </a:rPr>
              <a:t>Hartwick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memisahkan</a:t>
            </a:r>
            <a:r>
              <a:rPr lang="en-US" dirty="0" smtClean="0">
                <a:solidFill>
                  <a:srgbClr val="FF0000"/>
                </a:solidFill>
              </a:rPr>
              <a:t> RA </a:t>
            </a:r>
            <a:r>
              <a:rPr lang="en-US" dirty="0" err="1" smtClean="0">
                <a:solidFill>
                  <a:srgbClr val="FF0000"/>
                </a:solidFill>
              </a:rPr>
              <a:t>utk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sumberdaya</a:t>
            </a:r>
            <a:r>
              <a:rPr lang="en-US" dirty="0" smtClean="0">
                <a:solidFill>
                  <a:srgbClr val="FF0000"/>
                </a:solidFill>
              </a:rPr>
              <a:t> renewable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non-renewable. 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Utk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sumberdaya</a:t>
            </a:r>
            <a:r>
              <a:rPr lang="en-US" sz="2800" dirty="0" smtClean="0">
                <a:solidFill>
                  <a:srgbClr val="FFFF00"/>
                </a:solidFill>
              </a:rPr>
              <a:t> non-renewable :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743200" y="24384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362200" y="2209800"/>
            <a:ext cx="3048000" cy="633413"/>
          </a:xfrm>
          <a:prstGeom prst="rect">
            <a:avLst/>
          </a:prstGeom>
          <a:solidFill>
            <a:srgbClr val="FFFF00"/>
          </a:solidFill>
          <a:ln w="53975">
            <a:pattFill prst="dkVert">
              <a:fgClr>
                <a:srgbClr val="00CCFF"/>
              </a:fgClr>
              <a:bgClr>
                <a:srgbClr val="990033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</a:rPr>
              <a:t>max </a:t>
            </a:r>
            <a:r>
              <a:rPr lang="en-US" sz="3200">
                <a:solidFill>
                  <a:srgbClr val="0000CC"/>
                </a:solidFill>
                <a:cs typeface="Tahoma" pitchFamily="34" charset="0"/>
              </a:rPr>
              <a:t>∫U(C)</a:t>
            </a:r>
            <a:r>
              <a:rPr lang="en-US" sz="3200" baseline="30000">
                <a:solidFill>
                  <a:srgbClr val="0000CC"/>
                </a:solidFill>
                <a:cs typeface="Tahoma" pitchFamily="34" charset="0"/>
              </a:rPr>
              <a:t>-</a:t>
            </a:r>
            <a:r>
              <a:rPr lang="en-US" sz="3200" i="1" baseline="30000">
                <a:solidFill>
                  <a:srgbClr val="0000CC"/>
                </a:solidFill>
                <a:cs typeface="Tahoma" pitchFamily="34" charset="0"/>
              </a:rPr>
              <a:t>pt</a:t>
            </a:r>
            <a:r>
              <a:rPr lang="en-US" sz="3200" baseline="30000">
                <a:solidFill>
                  <a:srgbClr val="0000CC"/>
                </a:solidFill>
                <a:cs typeface="Tahoma" pitchFamily="34" charset="0"/>
              </a:rPr>
              <a:t> </a:t>
            </a:r>
            <a:r>
              <a:rPr lang="en-US" sz="3200">
                <a:solidFill>
                  <a:srgbClr val="0000CC"/>
                </a:solidFill>
                <a:cs typeface="Tahoma" pitchFamily="34" charset="0"/>
              </a:rPr>
              <a:t>dt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228600" y="3124200"/>
            <a:ext cx="8229600" cy="37548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</a:rPr>
              <a:t>Dengan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kendala</a:t>
            </a:r>
            <a:r>
              <a:rPr lang="en-US" sz="2000" b="1" dirty="0">
                <a:solidFill>
                  <a:srgbClr val="0000CC"/>
                </a:solidFill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		  K = F(K,L,R) – C – f(R,S)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		  S = - R</a:t>
            </a:r>
          </a:p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</a:rPr>
              <a:t>Dimana</a:t>
            </a:r>
            <a:r>
              <a:rPr lang="en-US" sz="2000" b="1" dirty="0">
                <a:solidFill>
                  <a:srgbClr val="0000CC"/>
                </a:solidFill>
              </a:rPr>
              <a:t> :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	U = </a:t>
            </a:r>
            <a:r>
              <a:rPr lang="en-US" sz="2000" b="1" dirty="0" err="1">
                <a:solidFill>
                  <a:srgbClr val="0000CC"/>
                </a:solidFill>
              </a:rPr>
              <a:t>Utilitas</a:t>
            </a:r>
            <a:endParaRPr lang="en-US" sz="2000" b="1" dirty="0">
              <a:solidFill>
                <a:srgbClr val="0000CC"/>
              </a:solidFill>
            </a:endParaRP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	C = </a:t>
            </a:r>
            <a:r>
              <a:rPr lang="en-US" sz="2000" b="1" dirty="0" err="1">
                <a:solidFill>
                  <a:srgbClr val="0000CC"/>
                </a:solidFill>
              </a:rPr>
              <a:t>Konsumsi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agregat</a:t>
            </a:r>
            <a:endParaRPr lang="en-US" sz="2000" b="1" dirty="0">
              <a:solidFill>
                <a:srgbClr val="0000CC"/>
              </a:solidFill>
            </a:endParaRP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	K = </a:t>
            </a:r>
            <a:r>
              <a:rPr lang="en-US" sz="2000" b="1" dirty="0" err="1">
                <a:solidFill>
                  <a:srgbClr val="0000CC"/>
                </a:solidFill>
              </a:rPr>
              <a:t>Stok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dari</a:t>
            </a:r>
            <a:r>
              <a:rPr lang="en-US" sz="2000" b="1" dirty="0">
                <a:solidFill>
                  <a:srgbClr val="0000CC"/>
                </a:solidFill>
              </a:rPr>
              <a:t> man-made capital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	S = </a:t>
            </a:r>
            <a:r>
              <a:rPr lang="en-US" sz="2000" b="1" dirty="0" err="1">
                <a:solidFill>
                  <a:srgbClr val="0000CC"/>
                </a:solidFill>
              </a:rPr>
              <a:t>Stok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sumberdaya</a:t>
            </a:r>
            <a:r>
              <a:rPr lang="en-US" sz="2000" b="1" dirty="0">
                <a:solidFill>
                  <a:srgbClr val="0000CC"/>
                </a:solidFill>
              </a:rPr>
              <a:t> non-renewable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	R = </a:t>
            </a:r>
            <a:r>
              <a:rPr lang="en-US" sz="2000" b="1" dirty="0" err="1">
                <a:solidFill>
                  <a:srgbClr val="0000CC"/>
                </a:solidFill>
              </a:rPr>
              <a:t>Ekstraksi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kini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dr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sumberdaya</a:t>
            </a:r>
            <a:r>
              <a:rPr lang="en-US" sz="2000" b="1" dirty="0">
                <a:solidFill>
                  <a:srgbClr val="0000CC"/>
                </a:solidFill>
              </a:rPr>
              <a:t> S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	L  = </a:t>
            </a:r>
            <a:r>
              <a:rPr lang="en-US" sz="2000" b="1" dirty="0" err="1">
                <a:solidFill>
                  <a:srgbClr val="0000CC"/>
                </a:solidFill>
              </a:rPr>
              <a:t>Tenaga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kerja</a:t>
            </a:r>
            <a:endParaRPr lang="en-US" sz="2000" b="1" dirty="0">
              <a:solidFill>
                <a:srgbClr val="0000CC"/>
              </a:solidFill>
            </a:endParaRP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	</a:t>
            </a:r>
            <a:r>
              <a:rPr lang="en-US" sz="2000" b="1" i="1" dirty="0">
                <a:solidFill>
                  <a:srgbClr val="0000CC"/>
                </a:solidFill>
              </a:rPr>
              <a:t>p </a:t>
            </a:r>
            <a:r>
              <a:rPr lang="en-US" sz="2000" b="1" dirty="0">
                <a:solidFill>
                  <a:srgbClr val="0000CC"/>
                </a:solidFill>
              </a:rPr>
              <a:t>= discount rate</a:t>
            </a:r>
            <a:endParaRPr lang="en-US" sz="2000" b="1" i="1" dirty="0">
              <a:solidFill>
                <a:srgbClr val="0000CC"/>
              </a:solidFill>
            </a:endParaRP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	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maksimisasi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Hamiltonian,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FF00"/>
                </a:solidFill>
              </a:rPr>
              <a:t>green GDP </a:t>
            </a:r>
            <a:r>
              <a:rPr lang="en-US" i="1" dirty="0" err="1" smtClean="0">
                <a:solidFill>
                  <a:srgbClr val="FFFF00"/>
                </a:solidFill>
              </a:rPr>
              <a:t>atau</a:t>
            </a:r>
            <a:r>
              <a:rPr lang="en-US" i="1" dirty="0" smtClean="0">
                <a:solidFill>
                  <a:srgbClr val="FFFF00"/>
                </a:solidFill>
              </a:rPr>
              <a:t> Environmentally Adjusted National Product (ENP)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: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219200" y="34290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ENP = C + K – (F</a:t>
            </a:r>
            <a:r>
              <a:rPr lang="en-US" sz="2400" b="1" baseline="-25000">
                <a:solidFill>
                  <a:srgbClr val="000000"/>
                </a:solidFill>
              </a:rPr>
              <a:t>R </a:t>
            </a:r>
            <a:r>
              <a:rPr lang="en-US" sz="2400" b="1">
                <a:solidFill>
                  <a:srgbClr val="000000"/>
                </a:solidFill>
              </a:rPr>
              <a:t>– f</a:t>
            </a:r>
            <a:r>
              <a:rPr lang="en-US" sz="2400" b="1" baseline="-25000">
                <a:solidFill>
                  <a:srgbClr val="000000"/>
                </a:solidFill>
              </a:rPr>
              <a:t>R</a:t>
            </a:r>
            <a:r>
              <a:rPr lang="en-US" sz="2400" b="1">
                <a:solidFill>
                  <a:srgbClr val="000000"/>
                </a:solidFill>
              </a:rPr>
              <a:t>)R = NNP – (F</a:t>
            </a:r>
            <a:r>
              <a:rPr lang="en-US" sz="2400" b="1" baseline="-25000">
                <a:solidFill>
                  <a:srgbClr val="000000"/>
                </a:solidFill>
              </a:rPr>
              <a:t>R</a:t>
            </a:r>
            <a:r>
              <a:rPr lang="en-US" sz="2400" b="1">
                <a:solidFill>
                  <a:srgbClr val="000000"/>
                </a:solidFill>
              </a:rPr>
              <a:t> – f</a:t>
            </a:r>
            <a:r>
              <a:rPr lang="en-US" sz="2400" b="1" baseline="-25000">
                <a:solidFill>
                  <a:srgbClr val="000000"/>
                </a:solidFill>
              </a:rPr>
              <a:t>R</a:t>
            </a:r>
            <a:r>
              <a:rPr lang="en-US" sz="2400" b="1">
                <a:solidFill>
                  <a:srgbClr val="000000"/>
                </a:solidFill>
              </a:rPr>
              <a:t>)R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smtClean="0"/>
              <a:t>Untuk sumberdaya renewable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371600" y="1600200"/>
            <a:ext cx="4648200" cy="815975"/>
          </a:xfrm>
          <a:prstGeom prst="rect">
            <a:avLst/>
          </a:prstGeom>
          <a:solidFill>
            <a:srgbClr val="FFFF00"/>
          </a:solidFill>
          <a:ln w="53975">
            <a:pattFill prst="dkVert">
              <a:fgClr>
                <a:srgbClr val="00CCFF"/>
              </a:fgClr>
              <a:bgClr>
                <a:srgbClr val="990033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CC"/>
                </a:solidFill>
              </a:rPr>
              <a:t>max </a:t>
            </a:r>
            <a:r>
              <a:rPr lang="en-US" sz="4400">
                <a:solidFill>
                  <a:srgbClr val="0000CC"/>
                </a:solidFill>
                <a:cs typeface="Tahoma" pitchFamily="34" charset="0"/>
              </a:rPr>
              <a:t>∫U(C,E)</a:t>
            </a:r>
            <a:r>
              <a:rPr lang="en-US" sz="4400" baseline="30000">
                <a:solidFill>
                  <a:srgbClr val="0000CC"/>
                </a:solidFill>
                <a:cs typeface="Tahoma" pitchFamily="34" charset="0"/>
              </a:rPr>
              <a:t>-</a:t>
            </a:r>
            <a:r>
              <a:rPr lang="en-US" sz="4400" i="1" baseline="30000">
                <a:solidFill>
                  <a:srgbClr val="0000CC"/>
                </a:solidFill>
                <a:cs typeface="Tahoma" pitchFamily="34" charset="0"/>
              </a:rPr>
              <a:t>pt</a:t>
            </a:r>
            <a:r>
              <a:rPr lang="en-US" sz="4400" baseline="30000">
                <a:solidFill>
                  <a:srgbClr val="0000CC"/>
                </a:solidFill>
                <a:cs typeface="Tahoma" pitchFamily="34" charset="0"/>
              </a:rPr>
              <a:t> </a:t>
            </a:r>
            <a:r>
              <a:rPr lang="en-US" sz="4400">
                <a:solidFill>
                  <a:srgbClr val="0000CC"/>
                </a:solidFill>
                <a:cs typeface="Tahoma" pitchFamily="34" charset="0"/>
              </a:rPr>
              <a:t>dt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685800" y="3200400"/>
            <a:ext cx="79248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Dengan kendala :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		  K = F(K,L) – C – f(E,X)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		  X = g(X) - E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Dimana :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2000">
                <a:solidFill>
                  <a:schemeClr val="tx2"/>
                </a:solidFill>
              </a:rPr>
              <a:t>	X = Sumberdaya renewable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2000">
                <a:solidFill>
                  <a:schemeClr val="tx2"/>
                </a:solidFill>
              </a:rPr>
              <a:t>	E = Ekstraksi sumberdaya renewable (harvest level)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 sz="2000">
                <a:solidFill>
                  <a:schemeClr val="tx2"/>
                </a:solidFill>
              </a:rPr>
              <a:t>	g(X,E) = Fungsi produksi biologis sumberdaya renewable</a:t>
            </a:r>
          </a:p>
          <a:p>
            <a:pPr>
              <a:lnSpc>
                <a:spcPct val="70000"/>
              </a:lnSpc>
              <a:spcBef>
                <a:spcPct val="10000"/>
              </a:spcBef>
            </a:pPr>
            <a:r>
              <a:rPr lang="en-US">
                <a:solidFill>
                  <a:schemeClr val="tx2"/>
                </a:solidFill>
              </a:rPr>
              <a:t>	</a:t>
            </a:r>
            <a:r>
              <a:rPr lang="en-US"/>
              <a:t>	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pht_puncak_kr"/>
          <p:cNvPicPr>
            <a:picLocks noChangeAspect="1" noChangeArrowheads="1"/>
          </p:cNvPicPr>
          <p:nvPr/>
        </p:nvPicPr>
        <p:blipFill>
          <a:blip r:embed="rId2">
            <a:lum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Dengan teknik pemecahan yg sama, perhitungan ENP dpt ditulis :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ENP = C + K – (U</a:t>
            </a:r>
            <a:r>
              <a:rPr lang="en-US" sz="3200" b="1" baseline="-25000"/>
              <a:t>E</a:t>
            </a:r>
            <a:r>
              <a:rPr lang="en-US" sz="3200" b="1"/>
              <a:t>/U</a:t>
            </a:r>
            <a:r>
              <a:rPr lang="en-US" sz="3200" b="1" baseline="-25000"/>
              <a:t>C</a:t>
            </a:r>
            <a:r>
              <a:rPr lang="en-US" sz="3200" b="1"/>
              <a:t>) – f</a:t>
            </a:r>
            <a:r>
              <a:rPr lang="en-US" sz="3200" b="1" baseline="-25000"/>
              <a:t>E</a:t>
            </a:r>
            <a:r>
              <a:rPr lang="en-US" sz="3200" b="1"/>
              <a:t>) X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38200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>
              <a:spcBef>
                <a:spcPct val="50000"/>
              </a:spcBef>
              <a:buSzPct val="115000"/>
              <a:buFont typeface="Wingdings" pitchFamily="2" charset="2"/>
              <a:buChar char="§"/>
            </a:pPr>
            <a:r>
              <a:rPr lang="en-US" sz="2800" dirty="0" err="1">
                <a:solidFill>
                  <a:srgbClr val="0000CC"/>
                </a:solidFill>
              </a:rPr>
              <a:t>Selain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mengakomodasi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dinamika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dari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sumberdaya</a:t>
            </a:r>
            <a:r>
              <a:rPr lang="en-US" sz="2800" dirty="0">
                <a:solidFill>
                  <a:srgbClr val="0000CC"/>
                </a:solidFill>
              </a:rPr>
              <a:t> (renewable </a:t>
            </a:r>
            <a:r>
              <a:rPr lang="en-US" sz="2800" dirty="0" err="1">
                <a:solidFill>
                  <a:srgbClr val="0000CC"/>
                </a:solidFill>
              </a:rPr>
              <a:t>dan</a:t>
            </a:r>
            <a:r>
              <a:rPr lang="en-US" sz="2800" dirty="0">
                <a:solidFill>
                  <a:srgbClr val="0000CC"/>
                </a:solidFill>
              </a:rPr>
              <a:t> non-renewable), Model Solow-</a:t>
            </a:r>
            <a:r>
              <a:rPr lang="en-US" sz="2800" dirty="0" err="1">
                <a:solidFill>
                  <a:srgbClr val="0000CC"/>
                </a:solidFill>
              </a:rPr>
              <a:t>Hartwick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juga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mengakomodasi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dampak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dr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pencemaran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thd</a:t>
            </a:r>
            <a:r>
              <a:rPr lang="en-US" sz="2800" dirty="0">
                <a:solidFill>
                  <a:srgbClr val="0000CC"/>
                </a:solidFill>
              </a:rPr>
              <a:t> amenity </a:t>
            </a:r>
            <a:r>
              <a:rPr lang="en-US" sz="2800" dirty="0" err="1">
                <a:solidFill>
                  <a:srgbClr val="0000CC"/>
                </a:solidFill>
              </a:rPr>
              <a:t>lingkungan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682uge1"/>
          <p:cNvPicPr>
            <a:picLocks noChangeAspect="1" noChangeArrowheads="1"/>
          </p:cNvPicPr>
          <p:nvPr/>
        </p:nvPicPr>
        <p:blipFill>
          <a:blip r:embed="rId2">
            <a:lum bright="1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00CC"/>
                </a:solidFill>
              </a:rPr>
              <a:t>PERKEMBANGAN RA DI INDONESIA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Thn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1990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sebuah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tim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penghitungan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sumberdaya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alam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dan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lingkungan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dari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KLH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dan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BPS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telah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mencoba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melakukan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penghitungan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neraca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sumberdaya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alam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utk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hutan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dan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minyak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bumi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serta</a:t>
            </a:r>
            <a:r>
              <a:rPr lang="en-US" sz="2800" b="1" dirty="0" smtClean="0">
                <a:solidFill>
                  <a:srgbClr val="CC0000"/>
                </a:solidFill>
                <a:effectLst/>
              </a:rPr>
              <a:t> gas </a:t>
            </a:r>
            <a:r>
              <a:rPr lang="en-US" sz="2800" b="1" dirty="0" err="1" smtClean="0">
                <a:solidFill>
                  <a:srgbClr val="CC0000"/>
                </a:solidFill>
                <a:effectLst/>
              </a:rPr>
              <a:t>alam</a:t>
            </a:r>
            <a:endParaRPr lang="en-US" sz="2800" b="1" dirty="0" smtClean="0">
              <a:solidFill>
                <a:srgbClr val="CC0000"/>
              </a:solidFill>
              <a:effectLst/>
            </a:endParaRPr>
          </a:p>
          <a:p>
            <a:pPr eaLnBrk="1" hangingPunct="1">
              <a:defRPr/>
            </a:pP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Setelah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mempelajari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konsep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dan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metode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yg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umum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dipakai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oleh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para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ahli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di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negara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lain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banyak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dihadapi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berbagai</a:t>
            </a:r>
            <a:r>
              <a:rPr lang="en-US" sz="2800" b="1" dirty="0" smtClean="0">
                <a:solidFill>
                  <a:srgbClr val="006600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/>
              </a:rPr>
              <a:t>masalah</a:t>
            </a:r>
            <a:endParaRPr lang="en-US" sz="2800" b="1" dirty="0" smtClean="0">
              <a:solidFill>
                <a:srgbClr val="006600"/>
              </a:soli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6hdtgdg"/>
          <p:cNvPicPr>
            <a:picLocks noChangeAspect="1" noChangeArrowheads="1"/>
          </p:cNvPicPr>
          <p:nvPr/>
        </p:nvPicPr>
        <p:blipFill>
          <a:blip r:embed="rId2">
            <a:lum bright="8000" contras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382000" cy="59436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6278563" algn="l"/>
              </a:tabLs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Umumnya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data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yg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tersedia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khususnya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yg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dipublikasikan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tdk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sesuai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dengan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kebutuhan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penyusunan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neraca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sumberdaya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alam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dan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lingkungan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.</a:t>
            </a:r>
            <a:endParaRPr lang="id-ID" sz="2800" b="1" dirty="0" smtClean="0">
              <a:solidFill>
                <a:srgbClr val="0000CC"/>
              </a:solidFill>
              <a:effectLst/>
            </a:endParaRPr>
          </a:p>
          <a:p>
            <a:pPr eaLnBrk="1" hangingPunct="1">
              <a:lnSpc>
                <a:spcPct val="90000"/>
              </a:lnSpc>
              <a:tabLst>
                <a:tab pos="6278563" algn="l"/>
              </a:tabLst>
              <a:defRPr/>
            </a:pPr>
            <a:endParaRPr lang="en-US" sz="2800" b="1" dirty="0" smtClean="0">
              <a:solidFill>
                <a:srgbClr val="0000CC"/>
              </a:solidFill>
              <a:effectLst/>
            </a:endParaRPr>
          </a:p>
          <a:p>
            <a:pPr eaLnBrk="1" hangingPunct="1">
              <a:lnSpc>
                <a:spcPct val="90000"/>
              </a:lnSpc>
              <a:tabLst>
                <a:tab pos="6278563" algn="l"/>
              </a:tabLst>
              <a:defRPr/>
            </a:pPr>
            <a:r>
              <a:rPr lang="en-US" sz="2800" b="1" dirty="0" smtClean="0">
                <a:solidFill>
                  <a:srgbClr val="0000CC"/>
                </a:solidFill>
                <a:effectLst/>
              </a:rPr>
              <a:t>Co/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kasus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neraca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sumberdaya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hutan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adalah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sangat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sulit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utk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mengetahui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berapa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besarnya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persediaan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(stock)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kayu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dalam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hutan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di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Indonesia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.</a:t>
            </a:r>
            <a:endParaRPr lang="id-ID" sz="2800" b="1" dirty="0" smtClean="0">
              <a:solidFill>
                <a:srgbClr val="0000CC"/>
              </a:solidFill>
              <a:effectLst/>
            </a:endParaRPr>
          </a:p>
          <a:p>
            <a:pPr eaLnBrk="1" hangingPunct="1">
              <a:lnSpc>
                <a:spcPct val="90000"/>
              </a:lnSpc>
              <a:tabLst>
                <a:tab pos="6278563" algn="l"/>
              </a:tabLst>
              <a:defRPr/>
            </a:pPr>
            <a:endParaRPr lang="en-US" sz="2800" b="1" dirty="0" smtClean="0">
              <a:solidFill>
                <a:srgbClr val="0000CC"/>
              </a:solidFill>
              <a:effectLst/>
            </a:endParaRPr>
          </a:p>
          <a:p>
            <a:pPr eaLnBrk="1" hangingPunct="1">
              <a:lnSpc>
                <a:spcPct val="90000"/>
              </a:lnSpc>
              <a:tabLst>
                <a:tab pos="6278563" algn="l"/>
              </a:tabLs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Disamping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data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persediaan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diperlukan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jg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data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mengenai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pertumbuhan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persediaan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tersebut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. Data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pertumbuhan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(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riap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)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kayu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dari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hutan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tanaman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mungkin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tersedia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namun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utk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hutan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tropis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</a:rPr>
              <a:t>tdk</a:t>
            </a:r>
            <a:r>
              <a:rPr lang="en-US" sz="2800" b="1" dirty="0" smtClean="0">
                <a:solidFill>
                  <a:srgbClr val="0000CC"/>
                </a:solidFill>
                <a:effectLst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66xmzwl"/>
          <p:cNvPicPr>
            <a:picLocks noChangeAspect="1" noChangeArrowheads="1"/>
          </p:cNvPicPr>
          <p:nvPr/>
        </p:nvPicPr>
        <p:blipFill>
          <a:blip r:embed="rId2">
            <a:lum bright="10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bg1"/>
                </a:solidFill>
              </a:rPr>
              <a:t>PENDAHULUAN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10600" cy="4191000"/>
          </a:xfrm>
          <a:solidFill>
            <a:srgbClr val="CCFFFF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8000"/>
                </a:solidFill>
              </a:rPr>
              <a:t>Kritik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Hueting</a:t>
            </a:r>
            <a:r>
              <a:rPr lang="en-US" dirty="0" smtClean="0">
                <a:solidFill>
                  <a:srgbClr val="008000"/>
                </a:solidFill>
              </a:rPr>
              <a:t> (1980) </a:t>
            </a:r>
            <a:r>
              <a:rPr lang="en-US" dirty="0" err="1" smtClean="0">
                <a:solidFill>
                  <a:srgbClr val="008000"/>
                </a:solidFill>
              </a:rPr>
              <a:t>dlm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bukunya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i="1" dirty="0" smtClean="0">
                <a:solidFill>
                  <a:srgbClr val="FF3300"/>
                </a:solidFill>
              </a:rPr>
              <a:t>New Scarcity and Economic Growth</a:t>
            </a:r>
            <a:r>
              <a:rPr lang="en-US" dirty="0" smtClean="0">
                <a:solidFill>
                  <a:srgbClr val="008000"/>
                </a:solidFill>
              </a:rPr>
              <a:t> : </a:t>
            </a:r>
            <a:r>
              <a:rPr lang="en-US" dirty="0" err="1" smtClean="0">
                <a:solidFill>
                  <a:srgbClr val="008000"/>
                </a:solidFill>
              </a:rPr>
              <a:t>menyatakan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bhw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penggunaan</a:t>
            </a:r>
            <a:r>
              <a:rPr lang="en-US" dirty="0" smtClean="0">
                <a:solidFill>
                  <a:srgbClr val="008000"/>
                </a:solidFill>
              </a:rPr>
              <a:t> Gross National Product (GNP) </a:t>
            </a:r>
            <a:r>
              <a:rPr lang="en-US" dirty="0" err="1" smtClean="0">
                <a:solidFill>
                  <a:srgbClr val="008000"/>
                </a:solidFill>
              </a:rPr>
              <a:t>sbg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alat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indikator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utk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mengukur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kesejahteraan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suatu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bangsa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CC0000"/>
                </a:solidFill>
              </a:rPr>
              <a:t>(</a:t>
            </a:r>
            <a:r>
              <a:rPr lang="en-US" i="1" dirty="0" smtClean="0">
                <a:solidFill>
                  <a:srgbClr val="CC0000"/>
                </a:solidFill>
              </a:rPr>
              <a:t>national well-being</a:t>
            </a:r>
            <a:r>
              <a:rPr lang="en-US" dirty="0" smtClean="0">
                <a:solidFill>
                  <a:srgbClr val="CC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sangat</a:t>
            </a:r>
            <a:r>
              <a:rPr lang="en-US" dirty="0" smtClean="0">
                <a:solidFill>
                  <a:srgbClr val="008000"/>
                </a:solidFill>
              </a:rPr>
              <a:t> misleading </a:t>
            </a:r>
            <a:r>
              <a:rPr lang="en-US" dirty="0" smtClean="0">
                <a:solidFill>
                  <a:srgbClr val="CC0000"/>
                </a:solidFill>
              </a:rPr>
              <a:t>(</a:t>
            </a:r>
            <a:r>
              <a:rPr lang="en-US" i="1" dirty="0" smtClean="0">
                <a:solidFill>
                  <a:srgbClr val="CC0000"/>
                </a:solidFill>
              </a:rPr>
              <a:t>totally misleading</a:t>
            </a:r>
            <a:r>
              <a:rPr lang="en-US" dirty="0" smtClean="0">
                <a:solidFill>
                  <a:srgbClr val="CC0000"/>
                </a:solidFill>
              </a:rPr>
              <a:t>).</a:t>
            </a:r>
            <a:endParaRPr lang="en-US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4102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Data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mengenai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kerusakan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hutan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baik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oleh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manusia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maupun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alam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relatif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lebih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sulit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diperoleh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Utk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itu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perlu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dilakukan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upaya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agar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kendala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ini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dpt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teratasi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Utk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minyak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bumi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gas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alamjg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krn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tdk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seluruhnya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dikuasai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oleh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maka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data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mengenai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persediaan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eksplorasi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pengambilan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revisi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ada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di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masing2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pertambangan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Kesulitan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lain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ketika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neraca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fisik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hrs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dinyatakan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neraca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moneter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Krn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menyangkut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penilaian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jenis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produksi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biayanya</a:t>
            </a:r>
            <a:r>
              <a:rPr lang="en-US" sz="2800" b="1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4oq1jyh"/>
          <p:cNvPicPr>
            <a:picLocks noChangeAspect="1" noChangeArrowheads="1"/>
          </p:cNvPicPr>
          <p:nvPr/>
        </p:nvPicPr>
        <p:blipFill>
          <a:blip r:embed="rId2">
            <a:lum bright="1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610600" cy="99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FF"/>
                </a:solidFill>
              </a:rPr>
              <a:t>NSDAL </a:t>
            </a:r>
            <a:r>
              <a:rPr lang="en-US" sz="3600" dirty="0" err="1" smtClean="0">
                <a:solidFill>
                  <a:srgbClr val="00FFFF"/>
                </a:solidFill>
              </a:rPr>
              <a:t>dan</a:t>
            </a:r>
            <a:r>
              <a:rPr lang="en-US" sz="3600" dirty="0" smtClean="0">
                <a:solidFill>
                  <a:srgbClr val="00FFFF"/>
                </a:solidFill>
              </a:rPr>
              <a:t> Pembangunan </a:t>
            </a:r>
            <a:r>
              <a:rPr lang="en-US" sz="3600" dirty="0" err="1" smtClean="0">
                <a:solidFill>
                  <a:srgbClr val="00FFFF"/>
                </a:solidFill>
              </a:rPr>
              <a:t>Berkelanjutan</a:t>
            </a:r>
            <a:endParaRPr lang="en-US" sz="3600" dirty="0" smtClean="0">
              <a:solidFill>
                <a:srgbClr val="00FFFF"/>
              </a:solidFill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696200" cy="46482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00CC"/>
                </a:solidFill>
              </a:rPr>
              <a:t>Berkembangnya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perekonomian</a:t>
            </a:r>
            <a:r>
              <a:rPr lang="en-US" dirty="0" smtClean="0">
                <a:solidFill>
                  <a:srgbClr val="0000CC"/>
                </a:solidFill>
              </a:rPr>
              <a:t> yang </a:t>
            </a:r>
            <a:r>
              <a:rPr lang="en-US" dirty="0" err="1" smtClean="0">
                <a:solidFill>
                  <a:srgbClr val="0000CC"/>
                </a:solidFill>
              </a:rPr>
              <a:t>diikuti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peningktan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jlh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penduduk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perusakan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lingkungan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dan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ekologi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serta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melambannya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pertumbuhan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ekonomi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00CC"/>
                </a:solidFill>
                <a:sym typeface="Wingdings" pitchFamily="2" charset="2"/>
              </a:rPr>
              <a:t>krisis</a:t>
            </a:r>
            <a:r>
              <a:rPr lang="en-US" dirty="0" smtClean="0">
                <a:solidFill>
                  <a:srgbClr val="0000CC"/>
                </a:solidFill>
                <a:sym typeface="Wingdings" pitchFamily="2" charset="2"/>
              </a:rPr>
              <a:t> SDAL</a:t>
            </a:r>
          </a:p>
          <a:p>
            <a:pPr eaLnBrk="1" hangingPunct="1"/>
            <a:r>
              <a:rPr lang="en-US" dirty="0" err="1" smtClean="0">
                <a:sym typeface="Wingdings" pitchFamily="2" charset="2"/>
              </a:rPr>
              <a:t>Sbg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pra-syarat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terlaksananya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pembangunan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berkelanjutan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tersedianya</a:t>
            </a:r>
            <a:r>
              <a:rPr lang="en-US" dirty="0" smtClean="0">
                <a:sym typeface="Wingdings" pitchFamily="2" charset="2"/>
              </a:rPr>
              <a:t> SDAL yang </a:t>
            </a:r>
            <a:r>
              <a:rPr lang="en-US" dirty="0" err="1" smtClean="0">
                <a:sym typeface="Wingdings" pitchFamily="2" charset="2"/>
              </a:rPr>
              <a:t>memadai</a:t>
            </a:r>
            <a:endParaRPr lang="en-US" dirty="0" smtClean="0"/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 flipV="1">
            <a:off x="2819400" y="25146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Ilmu dan teknologi berperan penting utk menjamin pembangunan yg berkelanjutan</a:t>
            </a:r>
          </a:p>
          <a:p>
            <a:pPr eaLnBrk="1" hangingPunct="1">
              <a:defRPr/>
            </a:pPr>
            <a:r>
              <a:rPr lang="en-US" smtClean="0"/>
              <a:t>Utk menjamin adanya SDA bagi pembangunan yg berkelanjutan perlu diciptakan strategi yg mengarah pd upaya tersebut yakni :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914400" y="3581400"/>
            <a:ext cx="7848600" cy="2501900"/>
          </a:xfrm>
          <a:prstGeom prst="rect">
            <a:avLst/>
          </a:prstGeom>
          <a:solidFill>
            <a:srgbClr val="000000"/>
          </a:solidFill>
          <a:ln w="603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/>
              <a:t>Meneliti kondisi serta masalah yang berkaitan dgn SDA termasuk tingkat eksploitasi dan penggunaannya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/>
              <a:t>Mengubah teori dan praktek pemberian nilai terhadap setiap barang yang ada.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686800" cy="5521325"/>
          </a:xfrm>
        </p:spPr>
        <p:txBody>
          <a:bodyPr/>
          <a:lstStyle/>
          <a:p>
            <a:pPr marL="441325" indent="-441325" eaLnBrk="1" hangingPunct="1">
              <a:buFont typeface="Wingdings" pitchFamily="2" charset="2"/>
              <a:buAutoNum type="arabicPeriod" startAt="3"/>
              <a:defRPr/>
            </a:pPr>
            <a:r>
              <a:rPr lang="en-US" smtClean="0"/>
              <a:t>Membuat studi mengenai neraca SDA dan aplikasinya dalam sistem neraca nasional</a:t>
            </a:r>
          </a:p>
          <a:p>
            <a:pPr marL="441325" indent="-441325" eaLnBrk="1" hangingPunct="1">
              <a:buFont typeface="Wingdings" pitchFamily="2" charset="2"/>
              <a:buAutoNum type="arabicPeriod" startAt="3"/>
              <a:defRPr/>
            </a:pPr>
            <a:r>
              <a:rPr lang="en-US" smtClean="0"/>
              <a:t>Memperjelas property right of natural resource</a:t>
            </a:r>
          </a:p>
          <a:p>
            <a:pPr marL="441325" indent="-441325" eaLnBrk="1" hangingPunct="1">
              <a:buFont typeface="Wingdings" pitchFamily="2" charset="2"/>
              <a:buAutoNum type="arabicPeriod" startAt="3"/>
              <a:defRPr/>
            </a:pPr>
            <a:r>
              <a:rPr lang="en-US" smtClean="0"/>
              <a:t>Mengadakan studi mengenai perlindungan SDAL dgn cara memanfaatkan  SDA secara rasional.</a:t>
            </a:r>
          </a:p>
          <a:p>
            <a:pPr marL="441325" indent="-441325" eaLnBrk="1" hangingPunct="1">
              <a:buFont typeface="Wingdings" pitchFamily="2" charset="2"/>
              <a:buAutoNum type="arabicPeriod" startAt="3"/>
              <a:defRPr/>
            </a:pPr>
            <a:r>
              <a:rPr lang="en-US" smtClean="0"/>
              <a:t>Membuat studi mengenai bgm melindungi, mengembangkan, menyimpan serta memperbanyak persediaan SDA melalui investasi sosial (pendidikan dan pelatihan)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2209800" y="1676400"/>
            <a:ext cx="5105400" cy="2038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d-ID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TERIMA KASIH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4v5e9hw"/>
          <p:cNvPicPr>
            <a:picLocks noChangeAspect="1" noChangeArrowheads="1"/>
          </p:cNvPicPr>
          <p:nvPr/>
        </p:nvPicPr>
        <p:blipFill>
          <a:blip r:embed="rId2">
            <a:lum bright="12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72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Hal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tsb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karena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GNP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sama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sekali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tdk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menyertakan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faktor</a:t>
            </a:r>
            <a:r>
              <a:rPr lang="en-US" baseline="30000" dirty="0" smtClean="0">
                <a:solidFill>
                  <a:schemeClr val="bg2"/>
                </a:solidFill>
                <a:effectLst/>
              </a:rPr>
              <a:t>2 </a:t>
            </a:r>
            <a:r>
              <a:rPr lang="id-ID" baseline="30000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krusial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yg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memberikan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kontribusi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terhadap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GDP,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khususnya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kualitas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jasa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yg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disumbangkan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oleh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SDA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dan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lingkungan</a:t>
            </a:r>
            <a:r>
              <a:rPr lang="en-US" dirty="0" smtClean="0">
                <a:solidFill>
                  <a:schemeClr val="bg2"/>
                </a:solidFill>
                <a:effectLst/>
              </a:rPr>
              <a:t>.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Sejak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kritik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yg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dilontarkan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Hueting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tsb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maka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upaya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utk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melahirkan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suatu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konsep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pengukuran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indikator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i="1" dirty="0" smtClean="0">
                <a:solidFill>
                  <a:srgbClr val="FF0000"/>
                </a:solidFill>
                <a:effectLst/>
              </a:rPr>
              <a:t>well-being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pun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terus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berkembang</a:t>
            </a:r>
            <a:endParaRPr lang="en-US" baseline="300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dirty="0" smtClean="0">
                <a:solidFill>
                  <a:schemeClr val="bg1">
                    <a:lumMod val="50000"/>
                  </a:schemeClr>
                </a:solidFill>
              </a:rPr>
              <a:t>PENDAHULUAN (2)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6hdtgdg"/>
          <p:cNvPicPr>
            <a:picLocks noChangeAspect="1" noChangeArrowheads="1"/>
          </p:cNvPicPr>
          <p:nvPr/>
        </p:nvPicPr>
        <p:blipFill>
          <a:blip r:embed="rId2">
            <a:lum contras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solidFill>
            <a:srgbClr val="CCFFFF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00CC"/>
                </a:solidFill>
                <a:effectLst/>
              </a:rPr>
              <a:t>Ekonom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William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Nodhaus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dan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James Tobin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selanjutnya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mengenalkan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konsep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pengukuran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yg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dikenal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i="1" dirty="0" smtClean="0">
                <a:solidFill>
                  <a:srgbClr val="FF0000"/>
                </a:solidFill>
                <a:effectLst/>
              </a:rPr>
              <a:t>Measure of Economic Welfare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(MEW).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CC"/>
                </a:solidFill>
                <a:effectLst/>
              </a:rPr>
              <a:t>MEW pd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intinya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merupakan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effectLst/>
              </a:rPr>
              <a:t>modifikasi</a:t>
            </a:r>
            <a:r>
              <a:rPr lang="en-US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effectLst/>
              </a:rPr>
              <a:t>dari</a:t>
            </a:r>
            <a:r>
              <a:rPr lang="en-US" dirty="0" smtClean="0">
                <a:solidFill>
                  <a:srgbClr val="CC0000"/>
                </a:solidFill>
                <a:effectLst/>
              </a:rPr>
              <a:t> GNP </a:t>
            </a:r>
            <a:r>
              <a:rPr lang="en-US" dirty="0" err="1" smtClean="0">
                <a:solidFill>
                  <a:srgbClr val="CC0000"/>
                </a:solidFill>
                <a:effectLst/>
              </a:rPr>
              <a:t>yg</a:t>
            </a:r>
            <a:r>
              <a:rPr lang="en-US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effectLst/>
              </a:rPr>
              <a:t>telah</a:t>
            </a:r>
            <a:r>
              <a:rPr lang="en-US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effectLst/>
              </a:rPr>
              <a:t>memasukkan</a:t>
            </a:r>
            <a:r>
              <a:rPr lang="en-US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effectLst/>
              </a:rPr>
              <a:t>estimasi</a:t>
            </a:r>
            <a:r>
              <a:rPr lang="en-US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effectLst/>
              </a:rPr>
              <a:t>perhitungan</a:t>
            </a:r>
            <a:r>
              <a:rPr lang="en-US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effectLst/>
              </a:rPr>
              <a:t>nilai</a:t>
            </a:r>
            <a:r>
              <a:rPr lang="en-US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i="1" dirty="0" smtClean="0">
                <a:solidFill>
                  <a:srgbClr val="CC0000"/>
                </a:solidFill>
                <a:effectLst/>
              </a:rPr>
              <a:t>leisure</a:t>
            </a:r>
            <a:r>
              <a:rPr lang="en-US" dirty="0" smtClean="0">
                <a:solidFill>
                  <a:srgbClr val="CC0000"/>
                </a:solidFill>
                <a:effectLst/>
              </a:rPr>
              <a:t>, </a:t>
            </a:r>
            <a:r>
              <a:rPr lang="en-US" dirty="0" err="1" smtClean="0">
                <a:solidFill>
                  <a:srgbClr val="CC0000"/>
                </a:solidFill>
                <a:effectLst/>
              </a:rPr>
              <a:t>pekerjaan</a:t>
            </a:r>
            <a:r>
              <a:rPr lang="en-US" dirty="0" smtClean="0">
                <a:solidFill>
                  <a:srgbClr val="CC0000"/>
                </a:solidFill>
                <a:effectLst/>
              </a:rPr>
              <a:t> RT (housework) </a:t>
            </a:r>
            <a:r>
              <a:rPr lang="en-US" dirty="0" err="1" smtClean="0">
                <a:solidFill>
                  <a:srgbClr val="CC0000"/>
                </a:solidFill>
                <a:effectLst/>
              </a:rPr>
              <a:t>dan</a:t>
            </a:r>
            <a:r>
              <a:rPr lang="en-US" dirty="0" smtClean="0">
                <a:solidFill>
                  <a:srgbClr val="CC0000"/>
                </a:solidFill>
                <a:effectLst/>
              </a:rPr>
              <a:t> </a:t>
            </a:r>
            <a:r>
              <a:rPr lang="en-US" i="1" dirty="0" smtClean="0">
                <a:solidFill>
                  <a:srgbClr val="CC0000"/>
                </a:solidFill>
                <a:effectLst/>
              </a:rPr>
              <a:t>annual service of consumer durable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3600" i="1" dirty="0" smtClean="0">
              <a:solidFill>
                <a:srgbClr val="0000CC"/>
              </a:solidFill>
              <a:effectLst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557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Measure of Economic Welfare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53fd8gl"/>
          <p:cNvPicPr>
            <a:picLocks noChangeAspect="1" noChangeArrowheads="1"/>
          </p:cNvPicPr>
          <p:nvPr/>
        </p:nvPicPr>
        <p:blipFill>
          <a:blip r:embed="rId2">
            <a:lum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6324600"/>
          </a:xfrm>
          <a:solidFill>
            <a:srgbClr val="CCFFFF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00CC"/>
                </a:solidFill>
                <a:effectLst/>
              </a:rPr>
              <a:t>Zolotas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kemudian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mengenalkan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konsep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i="1" dirty="0" smtClean="0">
                <a:solidFill>
                  <a:srgbClr val="CC0000"/>
                </a:solidFill>
                <a:effectLst/>
              </a:rPr>
              <a:t>Index of Economic Aspect of Welfare</a:t>
            </a:r>
            <a:r>
              <a:rPr lang="en-US" i="1" dirty="0" smtClean="0">
                <a:effectLst/>
              </a:rPr>
              <a:t> </a:t>
            </a:r>
            <a:r>
              <a:rPr lang="en-US" i="1" dirty="0" smtClean="0">
                <a:solidFill>
                  <a:schemeClr val="bg1"/>
                </a:solidFill>
                <a:effectLst/>
              </a:rPr>
              <a:t>(EAW-Index).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Perhitungan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kesejahteraan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id-ID" dirty="0" smtClean="0">
                <a:solidFill>
                  <a:srgbClr val="0000CC"/>
                </a:solidFill>
                <a:effectLst/>
              </a:rPr>
              <a:t>lebih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difokuskan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pd </a:t>
            </a:r>
            <a:r>
              <a:rPr lang="en-US" i="1" dirty="0" smtClean="0">
                <a:solidFill>
                  <a:srgbClr val="0000CC"/>
                </a:solidFill>
                <a:effectLst/>
              </a:rPr>
              <a:t>current flow of goods and services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CC"/>
                </a:solidFill>
                <a:effectLst/>
              </a:rPr>
              <a:t>Hal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yg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mendasar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bhw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pengukuran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Zolotas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sudah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memperhitungkan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aspek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lingkungan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ke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dlm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komponen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EAW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. EAW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merupakan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indeks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pengukuran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pertama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yg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memasukkan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deplesi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sumberdaya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.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0000CC"/>
                </a:solidFill>
                <a:effectLst/>
              </a:rPr>
              <a:t>Inilah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batu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loncatan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pertama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dlm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membidani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lahirnya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effectLst/>
              </a:rPr>
              <a:t>konsep</a:t>
            </a:r>
            <a:r>
              <a:rPr lang="en-US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i="1" dirty="0" smtClean="0">
                <a:solidFill>
                  <a:srgbClr val="FF0000"/>
                </a:solidFill>
                <a:effectLst/>
              </a:rPr>
              <a:t>Resource Accounting</a:t>
            </a:r>
            <a:r>
              <a:rPr lang="en-US" dirty="0" smtClean="0"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img_2383-bding2.jpg by tentangqatar"/>
          <p:cNvPicPr>
            <a:picLocks noChangeAspect="1" noChangeArrowheads="1"/>
          </p:cNvPicPr>
          <p:nvPr/>
        </p:nvPicPr>
        <p:blipFill>
          <a:blip r:embed="rId2">
            <a:lum bright="10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534400" cy="60198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Jika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dlm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MEW,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aspek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kerusakan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hanya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dimasukkan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secara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implisit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minor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dlm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komponen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FFCC00"/>
                </a:solidFill>
                <a:effectLst/>
                <a:latin typeface="Arial" pitchFamily="34" charset="0"/>
                <a:cs typeface="Arial" pitchFamily="34" charset="0"/>
              </a:rPr>
              <a:t>“urban </a:t>
            </a:r>
            <a:r>
              <a:rPr lang="en-US" sz="2800" i="1" dirty="0" err="1" smtClean="0">
                <a:solidFill>
                  <a:srgbClr val="FFCC00"/>
                </a:solidFill>
                <a:effectLst/>
                <a:latin typeface="Arial" pitchFamily="34" charset="0"/>
                <a:cs typeface="Arial" pitchFamily="34" charset="0"/>
              </a:rPr>
              <a:t>disamenities</a:t>
            </a:r>
            <a:r>
              <a:rPr lang="en-US" sz="2800" i="1" dirty="0" smtClean="0">
                <a:solidFill>
                  <a:srgbClr val="FFCC00"/>
                </a:solidFill>
                <a:effectLst/>
                <a:latin typeface="Arial" pitchFamily="34" charset="0"/>
                <a:cs typeface="Arial" pitchFamily="34" charset="0"/>
              </a:rPr>
              <a:t>”,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dlm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EAW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biaya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pencemaran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utk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air,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udara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limbah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padat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dim</a:t>
            </a:r>
            <a:r>
              <a:rPr lang="id-ID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lang="id-ID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kkan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langsung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sbg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faktor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pengurang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dlm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280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id-ID" sz="2800" dirty="0" smtClean="0"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Selain</a:t>
            </a:r>
            <a:r>
              <a:rPr lang="en-US" sz="28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itu</a:t>
            </a:r>
            <a:r>
              <a:rPr lang="en-US" sz="28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biaya</a:t>
            </a:r>
            <a:r>
              <a:rPr lang="en-US" sz="28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kerusakan</a:t>
            </a:r>
            <a:r>
              <a:rPr lang="en-US" sz="28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polusi</a:t>
            </a:r>
            <a:r>
              <a:rPr lang="en-US" sz="28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udara</a:t>
            </a:r>
            <a:r>
              <a:rPr lang="en-US" sz="28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biaya</a:t>
            </a:r>
            <a:r>
              <a:rPr lang="en-US" sz="28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kesehatan</a:t>
            </a:r>
            <a:r>
              <a:rPr lang="en-US" sz="28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jg</a:t>
            </a:r>
            <a:r>
              <a:rPr lang="en-US" sz="28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dimasukkan</a:t>
            </a:r>
            <a:r>
              <a:rPr lang="en-US" sz="28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dlm</a:t>
            </a:r>
            <a:r>
              <a:rPr lang="en-US" sz="28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pengukuran</a:t>
            </a:r>
            <a:r>
              <a:rPr lang="en-US" sz="28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indeks</a:t>
            </a:r>
            <a:r>
              <a:rPr lang="en-US" sz="28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kesejahteraan</a:t>
            </a:r>
            <a:r>
              <a:rPr lang="en-US" sz="28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Cobb and Cobb (1994) </a:t>
            </a:r>
            <a:r>
              <a:rPr lang="en-US" dirty="0" err="1" smtClean="0">
                <a:solidFill>
                  <a:srgbClr val="FF0000"/>
                </a:solidFill>
              </a:rPr>
              <a:t>mengusulkan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digunakannya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pengukuran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baru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disebut</a:t>
            </a:r>
            <a:r>
              <a:rPr lang="en-US" dirty="0" smtClean="0">
                <a:solidFill>
                  <a:srgbClr val="FF0000"/>
                </a:solidFill>
              </a:rPr>
              <a:t> Index of Sustainable Economic Welfare (ISEW)</a:t>
            </a:r>
          </a:p>
        </p:txBody>
      </p:sp>
      <p:sp>
        <p:nvSpPr>
          <p:cNvPr id="21507" name="Text Box 4" descr="Water droplets"/>
          <p:cNvSpPr txBox="1">
            <a:spLocks noChangeArrowheads="1"/>
          </p:cNvSpPr>
          <p:nvPr/>
        </p:nvSpPr>
        <p:spPr bwMode="auto">
          <a:xfrm>
            <a:off x="228600" y="1828800"/>
            <a:ext cx="8686800" cy="48895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4925">
            <a:pattFill prst="sphere">
              <a:fgClr>
                <a:srgbClr val="CC0000"/>
              </a:fgClr>
              <a:bgClr>
                <a:schemeClr val="bg2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600" dirty="0">
                <a:solidFill>
                  <a:schemeClr val="bg2"/>
                </a:solidFill>
              </a:rPr>
              <a:t>ISEW </a:t>
            </a:r>
            <a:r>
              <a:rPr lang="en-US" sz="2600" dirty="0" err="1">
                <a:solidFill>
                  <a:schemeClr val="bg2"/>
                </a:solidFill>
              </a:rPr>
              <a:t>merupakan</a:t>
            </a:r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err="1">
                <a:solidFill>
                  <a:schemeClr val="bg2"/>
                </a:solidFill>
              </a:rPr>
              <a:t>ekstensi</a:t>
            </a:r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err="1">
                <a:solidFill>
                  <a:schemeClr val="bg2"/>
                </a:solidFill>
              </a:rPr>
              <a:t>dari</a:t>
            </a:r>
            <a:r>
              <a:rPr lang="en-US" sz="2600" dirty="0">
                <a:solidFill>
                  <a:schemeClr val="bg2"/>
                </a:solidFill>
              </a:rPr>
              <a:t> MEW </a:t>
            </a:r>
            <a:r>
              <a:rPr lang="en-US" sz="2600" dirty="0" err="1">
                <a:solidFill>
                  <a:schemeClr val="bg2"/>
                </a:solidFill>
              </a:rPr>
              <a:t>dan</a:t>
            </a:r>
            <a:r>
              <a:rPr lang="en-US" sz="2600" dirty="0">
                <a:solidFill>
                  <a:schemeClr val="bg2"/>
                </a:solidFill>
              </a:rPr>
              <a:t> EAW </a:t>
            </a:r>
            <a:r>
              <a:rPr lang="en-US" sz="2600" dirty="0" err="1">
                <a:solidFill>
                  <a:schemeClr val="bg2"/>
                </a:solidFill>
              </a:rPr>
              <a:t>dgn</a:t>
            </a:r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err="1">
                <a:solidFill>
                  <a:schemeClr val="bg2"/>
                </a:solidFill>
              </a:rPr>
              <a:t>bbrp</a:t>
            </a:r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err="1">
                <a:solidFill>
                  <a:schemeClr val="bg2"/>
                </a:solidFill>
              </a:rPr>
              <a:t>penyesuaian</a:t>
            </a:r>
            <a:endParaRPr lang="en-US" sz="2600" dirty="0">
              <a:solidFill>
                <a:schemeClr val="bg2"/>
              </a:solidFill>
            </a:endParaRPr>
          </a:p>
          <a:p>
            <a:pPr marL="441325" indent="-441325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600" dirty="0" err="1">
                <a:solidFill>
                  <a:srgbClr val="660066"/>
                </a:solidFill>
              </a:rPr>
              <a:t>Dlm</a:t>
            </a:r>
            <a:r>
              <a:rPr lang="en-US" sz="2600" dirty="0">
                <a:solidFill>
                  <a:srgbClr val="660066"/>
                </a:solidFill>
              </a:rPr>
              <a:t> ISEW </a:t>
            </a:r>
            <a:r>
              <a:rPr lang="en-US" sz="2600" dirty="0" err="1">
                <a:solidFill>
                  <a:srgbClr val="660066"/>
                </a:solidFill>
              </a:rPr>
              <a:t>tdk</a:t>
            </a:r>
            <a:r>
              <a:rPr lang="en-US" sz="2600" dirty="0">
                <a:solidFill>
                  <a:srgbClr val="660066"/>
                </a:solidFill>
              </a:rPr>
              <a:t> </a:t>
            </a:r>
            <a:r>
              <a:rPr lang="en-US" sz="2600" dirty="0" err="1">
                <a:solidFill>
                  <a:srgbClr val="660066"/>
                </a:solidFill>
              </a:rPr>
              <a:t>hanya</a:t>
            </a:r>
            <a:r>
              <a:rPr lang="en-US" sz="2600" dirty="0">
                <a:solidFill>
                  <a:srgbClr val="660066"/>
                </a:solidFill>
              </a:rPr>
              <a:t> </a:t>
            </a:r>
            <a:r>
              <a:rPr lang="en-US" sz="2600" dirty="0" err="1">
                <a:solidFill>
                  <a:srgbClr val="660066"/>
                </a:solidFill>
              </a:rPr>
              <a:t>deplesi</a:t>
            </a:r>
            <a:r>
              <a:rPr lang="en-US" sz="2600" dirty="0">
                <a:solidFill>
                  <a:srgbClr val="660066"/>
                </a:solidFill>
              </a:rPr>
              <a:t> </a:t>
            </a:r>
            <a:r>
              <a:rPr lang="en-US" sz="2600" dirty="0" err="1">
                <a:solidFill>
                  <a:srgbClr val="660066"/>
                </a:solidFill>
              </a:rPr>
              <a:t>sumberdaya</a:t>
            </a:r>
            <a:r>
              <a:rPr lang="en-US" sz="2600" dirty="0">
                <a:solidFill>
                  <a:srgbClr val="660066"/>
                </a:solidFill>
              </a:rPr>
              <a:t> mineral </a:t>
            </a:r>
            <a:r>
              <a:rPr lang="en-US" sz="2600" dirty="0" err="1">
                <a:solidFill>
                  <a:srgbClr val="660066"/>
                </a:solidFill>
              </a:rPr>
              <a:t>yg</a:t>
            </a:r>
            <a:r>
              <a:rPr lang="en-US" sz="2600" dirty="0">
                <a:solidFill>
                  <a:srgbClr val="660066"/>
                </a:solidFill>
              </a:rPr>
              <a:t> </a:t>
            </a:r>
            <a:r>
              <a:rPr lang="en-US" sz="2600" dirty="0" err="1">
                <a:solidFill>
                  <a:srgbClr val="660066"/>
                </a:solidFill>
              </a:rPr>
              <a:t>dihitung</a:t>
            </a:r>
            <a:r>
              <a:rPr lang="en-US" sz="2600" dirty="0">
                <a:solidFill>
                  <a:srgbClr val="660066"/>
                </a:solidFill>
              </a:rPr>
              <a:t>, </a:t>
            </a:r>
            <a:r>
              <a:rPr lang="en-US" sz="2600" dirty="0" err="1">
                <a:solidFill>
                  <a:srgbClr val="660066"/>
                </a:solidFill>
              </a:rPr>
              <a:t>namun</a:t>
            </a:r>
            <a:r>
              <a:rPr lang="en-US" sz="2600" dirty="0">
                <a:solidFill>
                  <a:srgbClr val="660066"/>
                </a:solidFill>
              </a:rPr>
              <a:t> </a:t>
            </a:r>
            <a:r>
              <a:rPr lang="en-US" sz="2600" dirty="0" err="1">
                <a:solidFill>
                  <a:srgbClr val="660066"/>
                </a:solidFill>
              </a:rPr>
              <a:t>jg</a:t>
            </a:r>
            <a:r>
              <a:rPr lang="en-US" sz="2600" dirty="0">
                <a:solidFill>
                  <a:srgbClr val="660066"/>
                </a:solidFill>
              </a:rPr>
              <a:t> </a:t>
            </a:r>
            <a:r>
              <a:rPr lang="en-US" sz="2600" dirty="0" err="1">
                <a:solidFill>
                  <a:srgbClr val="660066"/>
                </a:solidFill>
              </a:rPr>
              <a:t>deplesi</a:t>
            </a:r>
            <a:r>
              <a:rPr lang="en-US" sz="2600" dirty="0">
                <a:solidFill>
                  <a:srgbClr val="660066"/>
                </a:solidFill>
              </a:rPr>
              <a:t> </a:t>
            </a:r>
            <a:r>
              <a:rPr lang="en-US" sz="2600" dirty="0" err="1">
                <a:solidFill>
                  <a:srgbClr val="660066"/>
                </a:solidFill>
              </a:rPr>
              <a:t>dari</a:t>
            </a:r>
            <a:r>
              <a:rPr lang="en-US" sz="2600" dirty="0">
                <a:solidFill>
                  <a:srgbClr val="660066"/>
                </a:solidFill>
              </a:rPr>
              <a:t> </a:t>
            </a:r>
            <a:r>
              <a:rPr lang="en-US" sz="2600" dirty="0" err="1">
                <a:solidFill>
                  <a:srgbClr val="660066"/>
                </a:solidFill>
              </a:rPr>
              <a:t>lahan</a:t>
            </a:r>
            <a:r>
              <a:rPr lang="en-US" sz="2600" dirty="0">
                <a:solidFill>
                  <a:srgbClr val="660066"/>
                </a:solidFill>
              </a:rPr>
              <a:t> </a:t>
            </a:r>
            <a:r>
              <a:rPr lang="en-US" sz="2600" dirty="0" err="1">
                <a:solidFill>
                  <a:srgbClr val="660066"/>
                </a:solidFill>
              </a:rPr>
              <a:t>basah</a:t>
            </a:r>
            <a:r>
              <a:rPr lang="en-US" sz="2600" dirty="0">
                <a:solidFill>
                  <a:srgbClr val="660066"/>
                </a:solidFill>
              </a:rPr>
              <a:t> (wetland) </a:t>
            </a:r>
            <a:r>
              <a:rPr lang="en-US" sz="2600" dirty="0" err="1">
                <a:solidFill>
                  <a:srgbClr val="660066"/>
                </a:solidFill>
              </a:rPr>
              <a:t>dan</a:t>
            </a:r>
            <a:r>
              <a:rPr lang="en-US" sz="2600" dirty="0">
                <a:solidFill>
                  <a:srgbClr val="660066"/>
                </a:solidFill>
              </a:rPr>
              <a:t> </a:t>
            </a:r>
            <a:r>
              <a:rPr lang="en-US" sz="2600" dirty="0" err="1">
                <a:solidFill>
                  <a:srgbClr val="660066"/>
                </a:solidFill>
              </a:rPr>
              <a:t>lahan-lahan</a:t>
            </a:r>
            <a:r>
              <a:rPr lang="en-US" sz="2600" dirty="0">
                <a:solidFill>
                  <a:srgbClr val="660066"/>
                </a:solidFill>
              </a:rPr>
              <a:t> </a:t>
            </a:r>
            <a:r>
              <a:rPr lang="en-US" sz="2600" dirty="0" err="1">
                <a:solidFill>
                  <a:srgbClr val="660066"/>
                </a:solidFill>
              </a:rPr>
              <a:t>pertanian</a:t>
            </a:r>
            <a:r>
              <a:rPr lang="en-US" sz="2600" dirty="0">
                <a:solidFill>
                  <a:srgbClr val="660066"/>
                </a:solidFill>
              </a:rPr>
              <a:t>.</a:t>
            </a:r>
          </a:p>
          <a:p>
            <a:pPr marL="441325" indent="-441325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600" dirty="0" err="1">
                <a:solidFill>
                  <a:srgbClr val="003300"/>
                </a:solidFill>
              </a:rPr>
              <a:t>Diasumsikan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bhw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kerusakan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lingkungan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bersifat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kumulatif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dan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berkorelasi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positif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dengan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konsumsi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energi</a:t>
            </a:r>
            <a:r>
              <a:rPr lang="en-US" sz="2600" dirty="0">
                <a:solidFill>
                  <a:srgbClr val="003300"/>
                </a:solidFill>
              </a:rPr>
              <a:t>. Di </a:t>
            </a:r>
            <a:r>
              <a:rPr lang="en-US" sz="2600" dirty="0" err="1">
                <a:solidFill>
                  <a:srgbClr val="003300"/>
                </a:solidFill>
              </a:rPr>
              <a:t>dlm</a:t>
            </a:r>
            <a:r>
              <a:rPr lang="en-US" sz="2600" dirty="0">
                <a:solidFill>
                  <a:srgbClr val="003300"/>
                </a:solidFill>
              </a:rPr>
              <a:t> ISEW </a:t>
            </a:r>
            <a:r>
              <a:rPr lang="en-US" sz="2600" dirty="0" err="1">
                <a:solidFill>
                  <a:srgbClr val="003300"/>
                </a:solidFill>
              </a:rPr>
              <a:t>penghitungan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ini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dimodifikasi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dengan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menghitung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apa</a:t>
            </a:r>
            <a:r>
              <a:rPr lang="en-US" sz="2600" dirty="0">
                <a:solidFill>
                  <a:srgbClr val="003300"/>
                </a:solidFill>
              </a:rPr>
              <a:t> yang </a:t>
            </a:r>
            <a:r>
              <a:rPr lang="en-US" sz="2600" dirty="0" err="1">
                <a:solidFill>
                  <a:srgbClr val="003300"/>
                </a:solidFill>
              </a:rPr>
              <a:t>disebut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sbg</a:t>
            </a:r>
            <a:r>
              <a:rPr lang="en-US" sz="2600" dirty="0">
                <a:solidFill>
                  <a:srgbClr val="003300"/>
                </a:solidFill>
              </a:rPr>
              <a:t> “speculative estimate” </a:t>
            </a:r>
            <a:r>
              <a:rPr lang="en-US" sz="2600" dirty="0" err="1">
                <a:solidFill>
                  <a:srgbClr val="003300"/>
                </a:solidFill>
              </a:rPr>
              <a:t>thd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kerusakan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lingkungan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akibat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perubahan</a:t>
            </a:r>
            <a:r>
              <a:rPr lang="en-US" sz="2600" dirty="0">
                <a:solidFill>
                  <a:srgbClr val="003300"/>
                </a:solidFill>
              </a:rPr>
              <a:t> </a:t>
            </a:r>
            <a:r>
              <a:rPr lang="en-US" sz="2600" dirty="0" err="1">
                <a:solidFill>
                  <a:srgbClr val="003300"/>
                </a:solidFill>
              </a:rPr>
              <a:t>iklim</a:t>
            </a:r>
            <a:r>
              <a:rPr lang="en-US" sz="2600" dirty="0">
                <a:solidFill>
                  <a:srgbClr val="0033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2484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3300"/>
                </a:solidFill>
                <a:effectLst/>
              </a:rPr>
              <a:t>Resources Accounting (RA)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secara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sederhana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diartikan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sebagai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sistem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akunting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terhadap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stok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dan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perubahan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stok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sumberdaya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alam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baik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dalam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pengukuran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fisik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maupun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effectLst/>
              </a:rPr>
              <a:t>moneter</a:t>
            </a:r>
            <a:r>
              <a:rPr lang="en-US" sz="3600" dirty="0" smtClean="0">
                <a:solidFill>
                  <a:srgbClr val="003300"/>
                </a:solidFill>
                <a:effectLst/>
              </a:rPr>
              <a:t>. </a:t>
            </a:r>
          </a:p>
          <a:p>
            <a:pPr eaLnBrk="1" hangingPunct="1">
              <a:defRPr/>
            </a:pPr>
            <a:r>
              <a:rPr lang="en-US" sz="3600" i="1" dirty="0" smtClean="0">
                <a:solidFill>
                  <a:srgbClr val="0000CC"/>
                </a:solidFill>
                <a:effectLst/>
              </a:rPr>
              <a:t>Resources Accounting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pada</a:t>
            </a:r>
            <a:r>
              <a:rPr lang="en-US" sz="36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dasarnya</a:t>
            </a:r>
            <a:r>
              <a:rPr lang="en-US" sz="36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ditujukan</a:t>
            </a:r>
            <a:r>
              <a:rPr lang="en-US" sz="36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untuk</a:t>
            </a:r>
            <a:r>
              <a:rPr lang="en-US" sz="36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menyediakan</a:t>
            </a:r>
            <a:r>
              <a:rPr lang="en-US" sz="36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informasi</a:t>
            </a:r>
            <a:r>
              <a:rPr lang="en-US" sz="36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terhadap</a:t>
            </a:r>
            <a:r>
              <a:rPr lang="en-US" sz="36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kondisi</a:t>
            </a:r>
            <a:r>
              <a:rPr lang="en-US" sz="36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sumberdaya</a:t>
            </a:r>
            <a:r>
              <a:rPr lang="en-US" sz="36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alam</a:t>
            </a:r>
            <a:r>
              <a:rPr lang="en-US" sz="36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dan</a:t>
            </a:r>
            <a:r>
              <a:rPr lang="en-US" sz="36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perubahan-perubahan</a:t>
            </a:r>
            <a:r>
              <a:rPr lang="en-US" sz="36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yg</a:t>
            </a:r>
            <a:r>
              <a:rPr lang="en-US" sz="36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terjadi</a:t>
            </a:r>
            <a:r>
              <a:rPr lang="en-US" sz="36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di</a:t>
            </a:r>
            <a:r>
              <a:rPr lang="en-US" sz="36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/>
              </a:rPr>
              <a:t>dalamnya</a:t>
            </a:r>
            <a:endParaRPr lang="en-US" sz="3600" dirty="0" smtClean="0">
              <a:solidFill>
                <a:srgbClr val="0000CC"/>
              </a:solidFill>
              <a:effectLst/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rgbClr val="006600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534400" cy="28956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solidFill>
                  <a:srgbClr val="0000FF"/>
                </a:solidFill>
                <a:effectLst/>
              </a:rPr>
              <a:t>Secara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makro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RA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juga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ditujukan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utk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menyediakan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pengukuran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income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dan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kesejahteraan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yang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lebih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baik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dalam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rangka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mengevaluasi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apakah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negara-negara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khususnya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negara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yg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kaya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tetap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berjalan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dlm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koridor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effectLst/>
              </a:rPr>
              <a:t>sustainable consumption path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atau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</a:rPr>
              <a:t>tidak</a:t>
            </a:r>
            <a:r>
              <a:rPr lang="en-US" sz="2800" dirty="0" smtClean="0">
                <a:solidFill>
                  <a:srgbClr val="0000FF"/>
                </a:solidFill>
                <a:effectLst/>
              </a:rPr>
              <a:t>.</a:t>
            </a:r>
            <a:endParaRPr lang="en-US" sz="2800" dirty="0" smtClean="0">
              <a:solidFill>
                <a:srgbClr val="0000FF"/>
              </a:solidFill>
              <a:effectLst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557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SYSTEM OF NATIONAL ACCOUNT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25</TotalTime>
  <Words>1072</Words>
  <Application>Microsoft Office PowerPoint</Application>
  <PresentationFormat>On-screen Show (4:3)</PresentationFormat>
  <Paragraphs>98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Ocean</vt:lpstr>
      <vt:lpstr>Cliff</vt:lpstr>
      <vt:lpstr>Fireworks</vt:lpstr>
      <vt:lpstr>Teamwork</vt:lpstr>
      <vt:lpstr>Crayons</vt:lpstr>
      <vt:lpstr>Curtain Call</vt:lpstr>
      <vt:lpstr>Balance</vt:lpstr>
      <vt:lpstr>RESOURCES ACCOUNTING</vt:lpstr>
      <vt:lpstr>PENDAHULUAN</vt:lpstr>
      <vt:lpstr>PENDAHULUAN (2)</vt:lpstr>
      <vt:lpstr>Measure of Economic Welfare</vt:lpstr>
      <vt:lpstr>Slide 5</vt:lpstr>
      <vt:lpstr>Slide 6</vt:lpstr>
      <vt:lpstr>Slide 7</vt:lpstr>
      <vt:lpstr>Slide 8</vt:lpstr>
      <vt:lpstr>SYSTEM OF NATIONAL ACCOUNT</vt:lpstr>
      <vt:lpstr>Metode Resource Accounting</vt:lpstr>
      <vt:lpstr>Slide 11</vt:lpstr>
      <vt:lpstr>KELEMAHAN METODE REPETTO</vt:lpstr>
      <vt:lpstr>MODEL SOLOW HARTWICK</vt:lpstr>
      <vt:lpstr>Slide 14</vt:lpstr>
      <vt:lpstr>Slide 15</vt:lpstr>
      <vt:lpstr>Untuk sumberdaya renewable</vt:lpstr>
      <vt:lpstr>Slide 17</vt:lpstr>
      <vt:lpstr>PERKEMBANGAN RA DI INDONESIA</vt:lpstr>
      <vt:lpstr>Slide 19</vt:lpstr>
      <vt:lpstr>Slide 20</vt:lpstr>
      <vt:lpstr>NSDAL dan Pembangunan Berkelanjutan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TOSHIBA</cp:lastModifiedBy>
  <cp:revision>23</cp:revision>
  <dcterms:created xsi:type="dcterms:W3CDTF">2009-05-31T12:31:48Z</dcterms:created>
  <dcterms:modified xsi:type="dcterms:W3CDTF">2012-04-25T15:32:04Z</dcterms:modified>
</cp:coreProperties>
</file>